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Честухина" userId="91e735597ff7c0f0" providerId="Windows Live" clId="Web-{BA3A019F-A8AC-4F26-A43E-3B7C075791F4}"/>
    <pc:docChg chg="modSld">
      <pc:chgData name="Анастасия Честухина" userId="91e735597ff7c0f0" providerId="Windows Live" clId="Web-{BA3A019F-A8AC-4F26-A43E-3B7C075791F4}" dt="2019-07-18T15:23:44.615" v="8" actId="20577"/>
      <pc:docMkLst>
        <pc:docMk/>
      </pc:docMkLst>
      <pc:sldChg chg="modSp">
        <pc:chgData name="Анастасия Честухина" userId="91e735597ff7c0f0" providerId="Windows Live" clId="Web-{BA3A019F-A8AC-4F26-A43E-3B7C075791F4}" dt="2019-07-18T15:23:44.615" v="7" actId="20577"/>
        <pc:sldMkLst>
          <pc:docMk/>
          <pc:sldMk cId="0" sldId="256"/>
        </pc:sldMkLst>
        <pc:spChg chg="mod">
          <ac:chgData name="Анастасия Честухина" userId="91e735597ff7c0f0" providerId="Windows Live" clId="Web-{BA3A019F-A8AC-4F26-A43E-3B7C075791F4}" dt="2019-07-18T15:23:44.615" v="7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E9CD-518E-46DC-9847-515C276EFD4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F90F-0A16-4AF1-B1B1-0BBDBC08A8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93096"/>
            <a:ext cx="288032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93096"/>
            <a:ext cx="28083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276872"/>
            <a:ext cx="28083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4293096"/>
            <a:ext cx="273630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200800" cy="1226567"/>
          </a:xfrm>
        </p:spPr>
        <p:txBody>
          <a:bodyPr/>
          <a:lstStyle/>
          <a:p>
            <a:r>
              <a:rPr lang="ru-RU" dirty="0" err="1">
                <a:latin typeface="Arial Black" pitchFamily="34" charset="0"/>
                <a:cs typeface="Aharoni" pitchFamily="2" charset="-79"/>
              </a:rPr>
              <a:t>Профстандарты</a:t>
            </a:r>
            <a:endParaRPr lang="ru-RU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268760"/>
            <a:ext cx="5936704" cy="15590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</a:rPr>
              <a:t>новое в образовании </a:t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</a:b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</a:rPr>
              <a:t>и обязанностях педагогов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2276872"/>
            <a:ext cx="5616624" cy="204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Arial Black" pitchFamily="34" charset="0"/>
              </a:rPr>
              <a:t>Новые требования </a:t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>к образованию воспитателя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332037"/>
            <a:ext cx="792088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sz="2800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педагогическое образование </a:t>
            </a:r>
          </a:p>
          <a:p>
            <a:pPr>
              <a:buNone/>
            </a:pPr>
            <a:r>
              <a:rPr lang="ru-RU" sz="2800" dirty="0">
                <a:latin typeface="Arial Black" pitchFamily="34" charset="0"/>
              </a:rPr>
              <a:t>	либо </a:t>
            </a:r>
          </a:p>
          <a:p>
            <a:pPr>
              <a:buNone/>
            </a:pPr>
            <a:r>
              <a:rPr lang="ru-RU" sz="2800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sz="2800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+ дополнительное образование</a:t>
            </a: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Новые функции воспитателя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920000"/>
                </a:solidFill>
                <a:latin typeface="Arial Black" pitchFamily="34" charset="0"/>
                <a:cs typeface="Arial" pitchFamily="34" charset="0"/>
              </a:rPr>
              <a:t>Участвует в разработке ООП</a:t>
            </a:r>
          </a:p>
          <a:p>
            <a:pPr>
              <a:buNone/>
            </a:pPr>
            <a:endParaRPr lang="ru-RU" sz="1800" dirty="0">
              <a:solidFill>
                <a:srgbClr val="920000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ru-RU" sz="1800" dirty="0">
                <a:solidFill>
                  <a:srgbClr val="920000"/>
                </a:solidFill>
                <a:latin typeface="Arial Black" pitchFamily="34" charset="0"/>
                <a:cs typeface="Arial" pitchFamily="34" charset="0"/>
              </a:rPr>
              <a:t>Планирует и проводит образовательную работу с детьми в соответствии с ФГОС ДО и ООП</a:t>
            </a:r>
          </a:p>
          <a:p>
            <a:endParaRPr lang="ru-RU" sz="1800" dirty="0">
              <a:solidFill>
                <a:srgbClr val="920000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ru-RU" sz="1800" dirty="0">
                <a:solidFill>
                  <a:srgbClr val="920000"/>
                </a:solidFill>
                <a:latin typeface="Arial Black" pitchFamily="34" charset="0"/>
                <a:cs typeface="Arial" pitchFamily="34" charset="0"/>
              </a:rPr>
              <a:t>Осваивает и применяет психолого-педагогические технологии для адресной работы с различными детьми</a:t>
            </a:r>
          </a:p>
          <a:p>
            <a:endParaRPr lang="ru-RU" sz="1800" dirty="0">
              <a:solidFill>
                <a:srgbClr val="920000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ru-RU" sz="1800" dirty="0">
                <a:solidFill>
                  <a:srgbClr val="920000"/>
                </a:solidFill>
                <a:latin typeface="Arial Black" pitchFamily="34" charset="0"/>
                <a:cs typeface="Arial" pitchFamily="34" charset="0"/>
              </a:rPr>
              <a:t>Реализует рекомендации психолога, логопеда, дефектолога в работе с детьми, в том числе детьми с ОВЗ</a:t>
            </a:r>
          </a:p>
          <a:p>
            <a:endParaRPr lang="ru-RU" sz="1800" dirty="0">
              <a:solidFill>
                <a:srgbClr val="920000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ru-RU" sz="1800" dirty="0">
                <a:solidFill>
                  <a:srgbClr val="920000"/>
                </a:solidFill>
                <a:latin typeface="Arial Black" pitchFamily="34" charset="0"/>
                <a:cs typeface="Arial" pitchFamily="34" charset="0"/>
              </a:rPr>
              <a:t>Участвует в разработке и реализации программы развития детского сада</a:t>
            </a: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72819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 Black" pitchFamily="34" charset="0"/>
              </a:rPr>
              <a:t>Новые требования к образованию педагога-психолога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332037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dirty="0">
              <a:solidFill>
                <a:srgbClr val="7030A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4800" dirty="0">
                <a:solidFill>
                  <a:srgbClr val="920000"/>
                </a:solidFill>
                <a:latin typeface="Arial Black" pitchFamily="34" charset="0"/>
              </a:rPr>
              <a:t>	</a:t>
            </a: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Высшее профильное образование</a:t>
            </a:r>
            <a:endParaRPr lang="ru-RU" sz="3600" dirty="0">
              <a:solidFill>
                <a:srgbClr val="920000"/>
              </a:solidFill>
              <a:latin typeface="Arial Black" pitchFamily="34" charset="0"/>
            </a:endParaRP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Новые функции </a:t>
            </a:r>
            <a:br>
              <a:rPr lang="ru-RU" dirty="0">
                <a:latin typeface="Arial Black" pitchFamily="34" charset="0"/>
              </a:rPr>
            </a:br>
            <a:r>
              <a:rPr lang="ru-RU" dirty="0">
                <a:latin typeface="Arial Black" pitchFamily="34" charset="0"/>
              </a:rPr>
              <a:t>педагога-психолога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3960440"/>
          </a:xfrm>
        </p:spPr>
        <p:txBody>
          <a:bodyPr/>
          <a:lstStyle/>
          <a:p>
            <a:r>
              <a:rPr lang="ru-RU" sz="2800" dirty="0">
                <a:solidFill>
                  <a:srgbClr val="920000"/>
                </a:solidFill>
                <a:latin typeface="Arial Black" pitchFamily="34" charset="0"/>
              </a:rPr>
              <a:t>Участвует в разработке индивидуального учебного плана ребенка</a:t>
            </a:r>
          </a:p>
          <a:p>
            <a:pPr>
              <a:buNone/>
            </a:pPr>
            <a:endParaRPr lang="ru-RU" dirty="0">
              <a:solidFill>
                <a:srgbClr val="920000"/>
              </a:solidFill>
              <a:latin typeface="Arial Black" pitchFamily="34" charset="0"/>
            </a:endParaRPr>
          </a:p>
          <a:p>
            <a:r>
              <a:rPr lang="ru-RU" sz="2800" dirty="0">
                <a:solidFill>
                  <a:srgbClr val="920000"/>
                </a:solidFill>
                <a:latin typeface="Arial Black" pitchFamily="34" charset="0"/>
              </a:rPr>
              <a:t>Консультирует сотрудников детского сада по рабочим вопросам</a:t>
            </a: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51216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 Black" pitchFamily="34" charset="0"/>
              </a:rPr>
              <a:t>Новые требования </a:t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>к образованию социального педагога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педагогическое образование </a:t>
            </a:r>
          </a:p>
          <a:p>
            <a:pPr>
              <a:buNone/>
            </a:pPr>
            <a:r>
              <a:rPr lang="ru-RU" dirty="0">
                <a:latin typeface="Arial Black" pitchFamily="34" charset="0"/>
              </a:rPr>
              <a:t>	либо 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+ дополнительное образование</a:t>
            </a:r>
          </a:p>
          <a:p>
            <a:endParaRPr lang="ru-RU" dirty="0"/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Новые функции социального педагога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</a:t>
            </a:r>
            <a:endParaRPr lang="ru-RU" dirty="0">
              <a:solidFill>
                <a:srgbClr val="92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	Больше нет функции посредника между ребенком, детским садом, школой и детским коллективом</a:t>
            </a: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51216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 Black" pitchFamily="34" charset="0"/>
              </a:rPr>
              <a:t>Новые требования </a:t>
            </a:r>
            <a:br>
              <a:rPr lang="ru-RU" sz="3200" dirty="0">
                <a:latin typeface="Arial Black" pitchFamily="34" charset="0"/>
              </a:rPr>
            </a:br>
            <a:r>
              <a:rPr lang="ru-RU" sz="3200" dirty="0">
                <a:latin typeface="Arial Black" pitchFamily="34" charset="0"/>
              </a:rPr>
              <a:t>к образованию педагога дополнительного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педагогическое образование </a:t>
            </a:r>
          </a:p>
          <a:p>
            <a:pPr>
              <a:buNone/>
            </a:pPr>
            <a:r>
              <a:rPr lang="ru-RU" dirty="0">
                <a:latin typeface="Arial Black" pitchFamily="34" charset="0"/>
              </a:rPr>
              <a:t>	либо 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	</a:t>
            </a:r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Высшее или среднее профессиональное + дополнительное образование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 Black" pitchFamily="34" charset="0"/>
              </a:rPr>
              <a:t>Новые функции педагога дополнительного образования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032448"/>
          </a:xfrm>
        </p:spPr>
        <p:txBody>
          <a:bodyPr/>
          <a:lstStyle/>
          <a:p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Набирает воспитанников на обучение</a:t>
            </a:r>
          </a:p>
          <a:p>
            <a:r>
              <a:rPr lang="ru-RU" dirty="0">
                <a:solidFill>
                  <a:srgbClr val="920000"/>
                </a:solidFill>
                <a:latin typeface="Arial Black" pitchFamily="34" charset="0"/>
              </a:rPr>
              <a:t>Больше нет обязанности сохранять контингент воспитанников в течение срока обучения</a:t>
            </a:r>
          </a:p>
        </p:txBody>
      </p:sp>
      <p:pic>
        <p:nvPicPr>
          <p:cNvPr id="4" name="Picture 2" descr="C:\Users\achestuhina\Pictures\SRDU_CMY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728192" cy="562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458</TotalTime>
  <Words>113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Профстандарты</vt:lpstr>
      <vt:lpstr>Новые требования  к образованию воспитателя</vt:lpstr>
      <vt:lpstr>Новые функции воспитателя</vt:lpstr>
      <vt:lpstr>Новые требования к образованию педагога-психолога</vt:lpstr>
      <vt:lpstr>Новые функции  педагога-психолога</vt:lpstr>
      <vt:lpstr>Новые требования  к образованию социального педагога</vt:lpstr>
      <vt:lpstr>Новые функции социального педагога</vt:lpstr>
      <vt:lpstr>Новые требования  к образованию педагога дополнительного образования</vt:lpstr>
      <vt:lpstr>Новые функции педагога дополнительного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Профстандарты</dc:title>
  <dc:creator>aChestuhina</dc:creator>
  <cp:lastModifiedBy>aChestuhina</cp:lastModifiedBy>
  <cp:revision>51</cp:revision>
  <dcterms:created xsi:type="dcterms:W3CDTF">2019-07-09T11:13:48Z</dcterms:created>
  <dcterms:modified xsi:type="dcterms:W3CDTF">2019-07-18T15:23:47Z</dcterms:modified>
</cp:coreProperties>
</file>